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90" r:id="rId7"/>
    <p:sldId id="289" r:id="rId8"/>
    <p:sldId id="291" r:id="rId9"/>
    <p:sldId id="292" r:id="rId10"/>
    <p:sldId id="293" r:id="rId11"/>
    <p:sldId id="294" r:id="rId12"/>
    <p:sldId id="266" r:id="rId13"/>
    <p:sldId id="295" r:id="rId14"/>
    <p:sldId id="296" r:id="rId15"/>
    <p:sldId id="261" r:id="rId16"/>
    <p:sldId id="297" r:id="rId17"/>
    <p:sldId id="298" r:id="rId18"/>
    <p:sldId id="299" r:id="rId19"/>
    <p:sldId id="300" r:id="rId20"/>
    <p:sldId id="301" r:id="rId21"/>
    <p:sldId id="302" r:id="rId22"/>
    <p:sldId id="288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pALTj4RP66gsmNyAUCQLVIC5Y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38A240-8026-4DFC-B28B-5B28A7EEA1BF}">
  <a:tblStyle styleId="{E638A240-8026-4DFC-B28B-5B28A7EEA1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18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31021921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31021921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06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2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672fee2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672fee2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672fee2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672fee2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366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672fee2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672fee2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7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672fee2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672fee2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672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500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56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916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25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797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4743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95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42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/>
          <p:nvPr/>
        </p:nvSpPr>
        <p:spPr>
          <a:xfrm rot="10800000" flipH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7" descr="Small Use Shield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27" y="238127"/>
            <a:ext cx="748239" cy="74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7" descr="1-lineWordmark_GoldOnCard_NoBG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7700" y="6462029"/>
            <a:ext cx="1822126" cy="15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7" descr="Formal_Viterbi_GoldOnCard_NoBG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102" y="6138309"/>
            <a:ext cx="1741688" cy="4700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/>
          <p:nvPr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9"/>
          <p:cNvSpPr/>
          <p:nvPr/>
        </p:nvSpPr>
        <p:spPr>
          <a:xfrm rot="10800000" flipH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9" descr="Small Use Shield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27" y="238127"/>
            <a:ext cx="748239" cy="74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9" descr="1-lineWordmark_GoldOnCard_NoBG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7700" y="6462029"/>
            <a:ext cx="1822126" cy="15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9" descr="Formal_Viterbi_GoldOnCard_NoBG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102" y="6138309"/>
            <a:ext cx="1741688" cy="4700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 txBox="1"/>
          <p:nvPr/>
        </p:nvSpPr>
        <p:spPr>
          <a:xfrm>
            <a:off x="0" y="2146608"/>
            <a:ext cx="9129299" cy="8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IN" sz="4000" b="1" dirty="0">
                <a:solidFill>
                  <a:srgbClr val="FFF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Trojan Map</a:t>
            </a:r>
            <a:r>
              <a:rPr lang="en-IN" sz="3600" b="1" dirty="0">
                <a:solidFill>
                  <a:srgbClr val="FFF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IN" sz="3600" b="1" dirty="0">
                <a:solidFill>
                  <a:srgbClr val="FFF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000" b="1" dirty="0">
                <a:solidFill>
                  <a:srgbClr val="FFF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</a:t>
            </a:r>
            <a:r>
              <a:rPr lang="en-IN" sz="3100" b="1" dirty="0">
                <a:solidFill>
                  <a:srgbClr val="FFF4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2022</a:t>
            </a:r>
            <a:endParaRPr sz="3100" b="1" u="none" strike="noStrike" cap="none" dirty="0">
              <a:solidFill>
                <a:srgbClr val="FFF4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2502900" y="3298974"/>
            <a:ext cx="41382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2400"/>
            </a:pPr>
            <a:r>
              <a:rPr lang="en-IN" sz="2400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Instructor: Arash Saifhashemi</a:t>
            </a:r>
            <a:endParaRPr lang="en-IN" sz="2400" b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</a:t>
            </a:r>
            <a:r>
              <a:rPr lang="en-IN" sz="2400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Rudrax Dave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IN" sz="2400" dirty="0">
              <a:solidFill>
                <a:schemeClr val="lt1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962725" y="372775"/>
            <a:ext cx="69837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30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 5</a:t>
            </a:r>
            <a:r>
              <a:rPr lang="en-IN" sz="3000" b="1" i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38 - Computing Principles for Electrical Engineers</a:t>
            </a:r>
            <a:endParaRPr sz="3000" b="1" i="1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852027" y="247272"/>
            <a:ext cx="74022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3: Shortest Path Algorithms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278448" y="1251423"/>
            <a:ext cx="8587103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chemeClr val="tx2">
                    <a:lumMod val="10000"/>
                  </a:schemeClr>
                </a:solidFill>
              </a:rPr>
              <a:t>2. </a:t>
            </a:r>
            <a:r>
              <a:rPr lang="en-US" sz="1800" b="1" i="0" u="none" strike="noStrike" dirty="0">
                <a:solidFill>
                  <a:schemeClr val="tx2">
                    <a:lumMod val="10000"/>
                  </a:schemeClr>
                </a:solidFill>
                <a:effectLst/>
                <a:latin typeface="Helvetica Neue"/>
              </a:rPr>
              <a:t>Bellman Ford Algorithm:</a:t>
            </a:r>
            <a:endParaRPr lang="en-US" sz="2400" b="1" dirty="0">
              <a:solidFill>
                <a:schemeClr val="tx2">
                  <a:lumMod val="10000"/>
                </a:schemeClr>
              </a:solidFill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Finds the shortest paths between two location by adding one edge at a time while finding path from a node to the starting node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It follows early termination that is the algorithm will stop when there is no changes or updates in the path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Time complexity: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O(VE)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A78B4-5D8A-4E7C-9BB8-AB5B40EB4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21"/>
          <a:stretch/>
        </p:blipFill>
        <p:spPr>
          <a:xfrm>
            <a:off x="278448" y="3112048"/>
            <a:ext cx="4293552" cy="755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BC48A-706C-4E53-ADEC-46585C32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8" y="4305162"/>
            <a:ext cx="4293552" cy="1067136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0FF4035-384C-4C42-B525-90F78A65F644}"/>
              </a:ext>
            </a:extLst>
          </p:cNvPr>
          <p:cNvSpPr/>
          <p:nvPr/>
        </p:nvSpPr>
        <p:spPr>
          <a:xfrm rot="10800000">
            <a:off x="2359910" y="3955453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6CE16E20-7EE7-47F6-BCBF-33D45C00B7ED}"/>
              </a:ext>
            </a:extLst>
          </p:cNvPr>
          <p:cNvSpPr/>
          <p:nvPr/>
        </p:nvSpPr>
        <p:spPr>
          <a:xfrm rot="1728395">
            <a:off x="4561219" y="3835633"/>
            <a:ext cx="62066" cy="5001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7F807-41C2-4518-BAC2-41D7F6B268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08" t="12697" r="1978" b="27908"/>
          <a:stretch/>
        </p:blipFill>
        <p:spPr>
          <a:xfrm>
            <a:off x="4787704" y="2412106"/>
            <a:ext cx="4077847" cy="1701696"/>
          </a:xfrm>
          <a:prstGeom prst="rect">
            <a:avLst/>
          </a:prstGeom>
        </p:spPr>
      </p:pic>
      <p:sp>
        <p:nvSpPr>
          <p:cNvPr id="15" name="Arrow: Up 14">
            <a:extLst>
              <a:ext uri="{FF2B5EF4-FFF2-40B4-BE49-F238E27FC236}">
                <a16:creationId xmlns:a16="http://schemas.microsoft.com/office/drawing/2014/main" id="{887586A1-B101-4605-BED4-6C06C8BD6ED5}"/>
              </a:ext>
            </a:extLst>
          </p:cNvPr>
          <p:cNvSpPr/>
          <p:nvPr/>
        </p:nvSpPr>
        <p:spPr>
          <a:xfrm rot="10800000">
            <a:off x="6761313" y="4136213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67E4D-C3CC-4C64-950C-3447CDA0E0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7" t="-2630" r="-1097" b="61017"/>
          <a:stretch/>
        </p:blipFill>
        <p:spPr>
          <a:xfrm>
            <a:off x="5389678" y="4377882"/>
            <a:ext cx="2842506" cy="15855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D885DB-5C8B-4862-BE62-B0A8111FB9C9}"/>
              </a:ext>
            </a:extLst>
          </p:cNvPr>
          <p:cNvSpPr txBox="1"/>
          <p:nvPr/>
        </p:nvSpPr>
        <p:spPr>
          <a:xfrm>
            <a:off x="195943" y="5485632"/>
            <a:ext cx="52770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Fig </a:t>
            </a:r>
            <a:r>
              <a:rPr lang="en-US" dirty="0">
                <a:latin typeface="Gill Sans"/>
              </a:rPr>
              <a:t>6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. S</a:t>
            </a:r>
            <a:r>
              <a:rPr lang="en-US" dirty="0">
                <a:latin typeface="Gill Sans"/>
              </a:rPr>
              <a:t>hortest path using </a:t>
            </a:r>
            <a:r>
              <a:rPr lang="en-US" dirty="0" err="1">
                <a:latin typeface="Gill Sans"/>
              </a:rPr>
              <a:t>Djikstra</a:t>
            </a:r>
            <a:r>
              <a:rPr lang="en-US" dirty="0">
                <a:latin typeface="Gill Sans"/>
              </a:rPr>
              <a:t> &amp; Bellman Ford Algorithms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744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310219214_1_15"/>
          <p:cNvSpPr txBox="1"/>
          <p:nvPr/>
        </p:nvSpPr>
        <p:spPr>
          <a:xfrm>
            <a:off x="558625" y="430025"/>
            <a:ext cx="74592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Comparison between Dijkstra &amp; Bellman Ford Algorithm</a:t>
            </a:r>
            <a:endParaRPr sz="3000" b="1" dirty="0"/>
          </a:p>
        </p:txBody>
      </p:sp>
      <p:graphicFrame>
        <p:nvGraphicFramePr>
          <p:cNvPr id="101" name="Google Shape;101;g10310219214_1_15"/>
          <p:cNvGraphicFramePr/>
          <p:nvPr>
            <p:extLst>
              <p:ext uri="{D42A27DB-BD31-4B8C-83A1-F6EECF244321}">
                <p14:modId xmlns:p14="http://schemas.microsoft.com/office/powerpoint/2010/main" val="4018746107"/>
              </p:ext>
            </p:extLst>
          </p:nvPr>
        </p:nvGraphicFramePr>
        <p:xfrm>
          <a:off x="681135" y="1800807"/>
          <a:ext cx="7716416" cy="3057448"/>
        </p:xfrm>
        <a:graphic>
          <a:graphicData uri="http://schemas.openxmlformats.org/drawingml/2006/table">
            <a:tbl>
              <a:tblPr>
                <a:noFill/>
                <a:tableStyleId>{E638A240-8026-4DFC-B28B-5B28A7EEA1BF}</a:tableStyleId>
              </a:tblPr>
              <a:tblGrid>
                <a:gridCol w="367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0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09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/>
                        <a:t>Dijkstra’s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/>
                        <a:t>Bellman Ford</a:t>
                      </a:r>
                      <a:r>
                        <a:rPr lang="en-IN" b="1" dirty="0"/>
                        <a:t> 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0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Time Complexity is O(V log E )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Time Complexity is O( V * E)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/>
                        <a:t>Greedy approach is taken to implement this algorithm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Dynamic Programming approach is used to implement this algorithm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6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Time taken: 156ms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/>
                        <a:t>Time taken: 18621ms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852027" y="247272"/>
            <a:ext cx="740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4: Travelling Trojan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239009" y="893572"/>
            <a:ext cx="8628235" cy="339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algn="just" rtl="0" fontAlgn="base">
              <a:spcBef>
                <a:spcPts val="400"/>
              </a:spcBef>
              <a:spcAft>
                <a:spcPts val="0"/>
              </a:spcAft>
            </a:pPr>
            <a:r>
              <a:rPr lang="sv-SE" sz="1800" b="1" i="0" u="none" strike="noStrike" dirty="0">
                <a:solidFill>
                  <a:srgbClr val="000000"/>
                </a:solidFill>
                <a:effectLst/>
                <a:latin typeface="+mn-lt"/>
              </a:rPr>
              <a:t>The Travelling Trojan Problem (AKA Travelling Salesman!)</a:t>
            </a:r>
          </a:p>
          <a:p>
            <a:pPr marL="355600" algn="just" rtl="0" fontAlgn="base">
              <a:spcBef>
                <a:spcPts val="400"/>
              </a:spcBef>
              <a:spcAft>
                <a:spcPts val="0"/>
              </a:spcAft>
            </a:pPr>
            <a:endParaRPr lang="sv-SE" sz="1800" b="1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Implements the Travelling Salesman Problem (TSP) with three approaches: Brute Force approach, Backtracking, 2-opt approaches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Algorithms aim at covering all the locations exactly once and going back to the starting point</a:t>
            </a:r>
            <a:r>
              <a:rPr lang="en-US" sz="1800" dirty="0">
                <a:latin typeface="+mn-lt"/>
              </a:rPr>
              <a:t>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How these each algorithm differs is given in the following Slides.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Given a vector of location ids, assuming every location can reach all other locations in the vector. 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br>
              <a:rPr lang="en-IN" sz="2000" dirty="0">
                <a:latin typeface="+mn-lt"/>
              </a:rPr>
            </a:br>
            <a:endParaRPr sz="20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727B3D-1A1E-4DD0-9F9A-C8E977DE0FB8}"/>
              </a:ext>
            </a:extLst>
          </p:cNvPr>
          <p:cNvSpPr txBox="1"/>
          <p:nvPr/>
        </p:nvSpPr>
        <p:spPr>
          <a:xfrm>
            <a:off x="662474" y="5249546"/>
            <a:ext cx="802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Fig 7. Travelling Trojan UI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311D-7E99-4146-B323-F6BE3D9DF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1" y="4289343"/>
            <a:ext cx="8748518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0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852027" y="247272"/>
            <a:ext cx="740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4: Travelling Trojan</a:t>
            </a:r>
            <a:endParaRPr sz="3000" b="1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23B08F44-E7C3-4E36-9EA6-4FBBEBABB20F}"/>
              </a:ext>
            </a:extLst>
          </p:cNvPr>
          <p:cNvSpPr/>
          <p:nvPr/>
        </p:nvSpPr>
        <p:spPr>
          <a:xfrm rot="10800000">
            <a:off x="4429106" y="723244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727B3D-1A1E-4DD0-9F9A-C8E977DE0FB8}"/>
              </a:ext>
            </a:extLst>
          </p:cNvPr>
          <p:cNvSpPr txBox="1"/>
          <p:nvPr/>
        </p:nvSpPr>
        <p:spPr>
          <a:xfrm>
            <a:off x="2402216" y="5129167"/>
            <a:ext cx="43395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Fig 8. Travelling Trojan example with 8 as Input: testing using Brute Force, Backtracking, 2opt.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FA18D-52F0-42DB-9743-70F8D07C6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04" y="1100719"/>
            <a:ext cx="6949459" cy="394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5C2E3C-ED51-4450-9F98-472675E7DA5B}"/>
              </a:ext>
            </a:extLst>
          </p:cNvPr>
          <p:cNvSpPr txBox="1"/>
          <p:nvPr/>
        </p:nvSpPr>
        <p:spPr>
          <a:xfrm>
            <a:off x="429207" y="410460"/>
            <a:ext cx="86121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b="1" dirty="0"/>
              <a:t>Brute Force Approach</a:t>
            </a:r>
          </a:p>
          <a:p>
            <a:pPr marL="342900" indent="-342900">
              <a:buAutoNum type="arabicPeriod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Generates permutation and combination of each pair of nodes and returns the shortest route covering all the locations and returning back to the starting node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Time Complexity - O(n!) - n is the number of random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155B8-48E4-4340-B579-7C39A237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2" y="2192694"/>
            <a:ext cx="5869638" cy="313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5C2E3C-ED51-4450-9F98-472675E7DA5B}"/>
              </a:ext>
            </a:extLst>
          </p:cNvPr>
          <p:cNvSpPr txBox="1"/>
          <p:nvPr/>
        </p:nvSpPr>
        <p:spPr>
          <a:xfrm>
            <a:off x="429207" y="410460"/>
            <a:ext cx="83882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effectLst/>
                <a:latin typeface="Helvetica Neue"/>
              </a:rPr>
              <a:t>2. TSP - Backtracking Approach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Enhances the implementation with early backtracking as compared to the brute force approach.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Compares the distance of two nodes larger than the shortest route, the algorithm stops and checks for the next route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</p:txBody>
      </p:sp>
      <p:pic>
        <p:nvPicPr>
          <p:cNvPr id="2" name="src_lib_output0_backtracking">
            <a:hlinkClick r:id="" action="ppaction://media"/>
            <a:extLst>
              <a:ext uri="{FF2B5EF4-FFF2-40B4-BE49-F238E27FC236}">
                <a16:creationId xmlns:a16="http://schemas.microsoft.com/office/drawing/2014/main" id="{70960FFE-7CD4-4D20-9FAD-4A28DABF1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84496" y="2267423"/>
            <a:ext cx="4930296" cy="34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1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5C2E3C-ED51-4450-9F98-472675E7DA5B}"/>
              </a:ext>
            </a:extLst>
          </p:cNvPr>
          <p:cNvSpPr txBox="1"/>
          <p:nvPr/>
        </p:nvSpPr>
        <p:spPr>
          <a:xfrm>
            <a:off x="438539" y="410460"/>
            <a:ext cx="85095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3. TSP - 2-OPT Approach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Main idea is taking a route that crosses over itself and reorder it in a way such that we do not obtain any crossovers in the 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Reverses the path between two points if the route is shorter compared to the previous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Time Complexity : O(N^2), where N is the number of random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F525B-19E9-4D5E-B750-D1BDF564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98" y="2441785"/>
            <a:ext cx="4708145" cy="33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0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5C2E3C-ED51-4450-9F98-472675E7DA5B}"/>
              </a:ext>
            </a:extLst>
          </p:cNvPr>
          <p:cNvSpPr txBox="1"/>
          <p:nvPr/>
        </p:nvSpPr>
        <p:spPr>
          <a:xfrm>
            <a:off x="438539" y="410460"/>
            <a:ext cx="8238930" cy="448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Comparison Between all the methods:</a:t>
            </a:r>
          </a:p>
          <a:p>
            <a:endParaRPr lang="en-US" sz="1800" b="1" dirty="0"/>
          </a:p>
          <a:p>
            <a:pPr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As observed from the results of implementing the above algorithms, 2-OPT method gives us the best feasible route in the minimal time.</a:t>
            </a:r>
          </a:p>
          <a:p>
            <a:pPr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The 2-opt method converges fast but can be easily trapped in local optimums</a:t>
            </a:r>
          </a:p>
          <a:p>
            <a:pPr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Helvetica Neue"/>
            </a:endParaRPr>
          </a:p>
          <a:p>
            <a:pPr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The Difference between the distances calculated was Brute: 9.049 and 2-Opt: 9.143 = 0.10</a:t>
            </a:r>
          </a:p>
          <a:p>
            <a:pPr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Helvetica Neue"/>
            </a:endParaRPr>
          </a:p>
          <a:p>
            <a:pPr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The Time Difference was: 38ms (Brute) and 14ms (Backtracking) = 24ms.</a:t>
            </a:r>
          </a:p>
          <a:p>
            <a:pPr algn="just" rtl="0" fontAlgn="base">
              <a:spcBef>
                <a:spcPts val="40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Helvetica Neue"/>
            </a:endParaRPr>
          </a:p>
          <a:p>
            <a:pPr algn="just" rtl="0" fontAlgn="base">
              <a:spcBef>
                <a:spcPts val="40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Helvetica Neue"/>
            </a:endParaRPr>
          </a:p>
          <a:p>
            <a:pPr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75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852027" y="247272"/>
            <a:ext cx="740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5: Cycle Detection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4609582" y="893572"/>
            <a:ext cx="4257661" cy="246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Returns True if any cycles are present in the defined region taking into account the input latitude and longitude coordinates of the locations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Functionality implemented using DFS algorithm and unordered map.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727B3D-1A1E-4DD0-9F9A-C8E977DE0FB8}"/>
              </a:ext>
            </a:extLst>
          </p:cNvPr>
          <p:cNvSpPr txBox="1"/>
          <p:nvPr/>
        </p:nvSpPr>
        <p:spPr>
          <a:xfrm>
            <a:off x="-1596792" y="4194020"/>
            <a:ext cx="802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Fig 12. </a:t>
            </a:r>
            <a:r>
              <a:rPr lang="en-US" dirty="0">
                <a:latin typeface="Gill Sans"/>
              </a:rPr>
              <a:t>Cycle detection and </a:t>
            </a:r>
            <a:r>
              <a:rPr lang="en-US" dirty="0" err="1">
                <a:latin typeface="Gill Sans"/>
              </a:rPr>
              <a:t>Insquare</a:t>
            </a:r>
            <a:r>
              <a:rPr lang="en-US" dirty="0">
                <a:latin typeface="Gill Sans"/>
              </a:rPr>
              <a:t> Implementation</a:t>
            </a:r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4D46819E-27DB-4FCA-98F1-2E0376A118D7}"/>
              </a:ext>
            </a:extLst>
          </p:cNvPr>
          <p:cNvSpPr/>
          <p:nvPr/>
        </p:nvSpPr>
        <p:spPr>
          <a:xfrm rot="10800000">
            <a:off x="2284743" y="1710715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38EFC55-DF8C-4E2D-8DC7-C00C28852F5C}"/>
              </a:ext>
            </a:extLst>
          </p:cNvPr>
          <p:cNvSpPr/>
          <p:nvPr/>
        </p:nvSpPr>
        <p:spPr>
          <a:xfrm rot="10800000">
            <a:off x="2284743" y="2973057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A743394B-C9D8-4E69-9A25-2E4CC621B7A9}"/>
              </a:ext>
            </a:extLst>
          </p:cNvPr>
          <p:cNvSpPr/>
          <p:nvPr/>
        </p:nvSpPr>
        <p:spPr>
          <a:xfrm flipV="1">
            <a:off x="4228577" y="4501797"/>
            <a:ext cx="488939" cy="39134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9C496-8267-4E1C-9DFA-D6EB022FF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" y="875799"/>
            <a:ext cx="4519052" cy="830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EEF522-796E-45BE-8889-145CB3821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57" y="3293868"/>
            <a:ext cx="4038950" cy="952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FA0647-1DAC-4C83-B1BA-C6123FCF9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59" y="2045595"/>
            <a:ext cx="4519052" cy="1017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5CCBD-3DF3-4969-AD1E-2C961B85C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451" y="2729423"/>
            <a:ext cx="3825922" cy="3034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8DDEF1-3324-42F4-A9D6-C67B1E0A1A1C}"/>
              </a:ext>
            </a:extLst>
          </p:cNvPr>
          <p:cNvSpPr txBox="1"/>
          <p:nvPr/>
        </p:nvSpPr>
        <p:spPr>
          <a:xfrm>
            <a:off x="111359" y="4429368"/>
            <a:ext cx="40389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+mn-lt"/>
              </a:rPr>
              <a:t>The algorithms iterates over the region defined by the input coordinates and checks if the node is seen or visited and iteratively checks for any cycles detected within that region.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+mn-lt"/>
              </a:rPr>
              <a:t>Time Complexity: O(V+E)</a:t>
            </a:r>
          </a:p>
        </p:txBody>
      </p:sp>
    </p:spTree>
    <p:extLst>
      <p:ext uri="{BB962C8B-B14F-4D97-AF65-F5344CB8AC3E}">
        <p14:creationId xmlns:p14="http://schemas.microsoft.com/office/powerpoint/2010/main" val="37372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852027" y="247272"/>
            <a:ext cx="740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6 : Topological Sort 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4654135" y="875799"/>
            <a:ext cx="4257661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Returns the best feasible route to travel based on the locations and their dependencies as the input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lvl="2" algn="just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                 Locations from the CSV file 	     act as nodes and the      	     dependencies as edges. </a:t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727B3D-1A1E-4DD0-9F9A-C8E977DE0FB8}"/>
              </a:ext>
            </a:extLst>
          </p:cNvPr>
          <p:cNvSpPr txBox="1"/>
          <p:nvPr/>
        </p:nvSpPr>
        <p:spPr>
          <a:xfrm>
            <a:off x="-1585303" y="4669516"/>
            <a:ext cx="802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Fig 13. Topological Sorting</a:t>
            </a:r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4D46819E-27DB-4FCA-98F1-2E0376A118D7}"/>
              </a:ext>
            </a:extLst>
          </p:cNvPr>
          <p:cNvSpPr/>
          <p:nvPr/>
        </p:nvSpPr>
        <p:spPr>
          <a:xfrm rot="10800000">
            <a:off x="2296232" y="1674284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38EFC55-DF8C-4E2D-8DC7-C00C28852F5C}"/>
              </a:ext>
            </a:extLst>
          </p:cNvPr>
          <p:cNvSpPr/>
          <p:nvPr/>
        </p:nvSpPr>
        <p:spPr>
          <a:xfrm rot="10800000">
            <a:off x="2307055" y="2802043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8DDEF1-3324-42F4-A9D6-C67B1E0A1A1C}"/>
              </a:ext>
            </a:extLst>
          </p:cNvPr>
          <p:cNvSpPr txBox="1"/>
          <p:nvPr/>
        </p:nvSpPr>
        <p:spPr>
          <a:xfrm>
            <a:off x="87553" y="4823405"/>
            <a:ext cx="4038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Functionality creates a directed acyclic graph followed by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Toplogical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sort implemented using DFS algorithm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Time Complexity: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O(V+E)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B581-CCE2-40DA-A420-A82E415D8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7" r="8832" b="41735"/>
          <a:stretch/>
        </p:blipFill>
        <p:spPr>
          <a:xfrm>
            <a:off x="156050" y="864496"/>
            <a:ext cx="4561466" cy="779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D6C31E-C8EE-4D2B-8A20-EEABBB11C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4" r="1340" b="46373"/>
          <a:stretch/>
        </p:blipFill>
        <p:spPr>
          <a:xfrm>
            <a:off x="156050" y="1998254"/>
            <a:ext cx="5728418" cy="8037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637B3D-949D-4035-905D-16F514D0D7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2" r="4145" b="20635"/>
          <a:stretch/>
        </p:blipFill>
        <p:spPr>
          <a:xfrm>
            <a:off x="156050" y="3118062"/>
            <a:ext cx="3749649" cy="1602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CB05A0-D977-4AAF-BAAD-215453AD3B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756" t="15795" r="29497" b="36797"/>
          <a:stretch/>
        </p:blipFill>
        <p:spPr>
          <a:xfrm>
            <a:off x="4868885" y="2871650"/>
            <a:ext cx="3059726" cy="2754710"/>
          </a:xfrm>
          <a:prstGeom prst="rect">
            <a:avLst/>
          </a:prstGeom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A29F986E-79C3-40CE-B482-A73905E9FB6B}"/>
              </a:ext>
            </a:extLst>
          </p:cNvPr>
          <p:cNvSpPr/>
          <p:nvPr/>
        </p:nvSpPr>
        <p:spPr>
          <a:xfrm rot="5400000">
            <a:off x="4321978" y="4176289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/>
        </p:nvSpPr>
        <p:spPr>
          <a:xfrm>
            <a:off x="1539000" y="398278"/>
            <a:ext cx="6066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Description of the Project</a:t>
            </a:r>
            <a:endParaRPr sz="3000" b="1" dirty="0"/>
          </a:p>
        </p:txBody>
      </p:sp>
      <p:sp>
        <p:nvSpPr>
          <p:cNvPr id="30" name="Google Shape;30;p4"/>
          <p:cNvSpPr txBox="1"/>
          <p:nvPr/>
        </p:nvSpPr>
        <p:spPr>
          <a:xfrm>
            <a:off x="472725" y="1890375"/>
            <a:ext cx="844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386775" y="1044578"/>
            <a:ext cx="861900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000" dirty="0"/>
              <a:t>Implementing various graph algorithms to build a map application using different data structures in C++.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000" dirty="0"/>
              <a:t>Trace the shortest path between two points, also implementing </a:t>
            </a:r>
            <a:r>
              <a:rPr lang="sv-SE" sz="2000" dirty="0"/>
              <a:t>the Travelling Trojan Problem.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sv-SE" sz="2000" dirty="0"/>
              <a:t>Using and Implementing this with help of Different Algorithms and understanding how they work.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2000" dirty="0"/>
              <a:t>Using OpenCV to visualise the Map.</a:t>
            </a:r>
            <a:endParaRPr sz="20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2000" dirty="0"/>
              <a:t>Utilizing Google Tests for unit testing with </a:t>
            </a:r>
            <a:r>
              <a:rPr lang="en-IN" sz="2000" dirty="0" err="1"/>
              <a:t>Bazel</a:t>
            </a:r>
            <a:r>
              <a:rPr lang="en-IN" sz="2000" dirty="0"/>
              <a:t> Server.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2000" dirty="0"/>
              <a:t>Creating a Dynamically, Animated UI for the project.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771946" y="219962"/>
            <a:ext cx="740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7: Find Nearby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4609582" y="893572"/>
            <a:ext cx="4257661" cy="246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Returns a list of locations based on the attributes and the nearby input location within a particular radius from the input location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The output locations are ordered from nearest to farthest order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727B3D-1A1E-4DD0-9F9A-C8E977DE0FB8}"/>
              </a:ext>
            </a:extLst>
          </p:cNvPr>
          <p:cNvSpPr txBox="1"/>
          <p:nvPr/>
        </p:nvSpPr>
        <p:spPr>
          <a:xfrm>
            <a:off x="2726248" y="5166183"/>
            <a:ext cx="802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Fig 14. </a:t>
            </a:r>
            <a:r>
              <a:rPr lang="en-US" dirty="0">
                <a:latin typeface="Gill Sans"/>
              </a:rPr>
              <a:t>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earby locations of Library Attri</a:t>
            </a:r>
            <a:r>
              <a:rPr lang="en-US" dirty="0">
                <a:latin typeface="Gill Sans"/>
              </a:rPr>
              <a:t>bute</a:t>
            </a:r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4D46819E-27DB-4FCA-98F1-2E0376A118D7}"/>
              </a:ext>
            </a:extLst>
          </p:cNvPr>
          <p:cNvSpPr/>
          <p:nvPr/>
        </p:nvSpPr>
        <p:spPr>
          <a:xfrm rot="10800000">
            <a:off x="2284743" y="1710715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38EFC55-DF8C-4E2D-8DC7-C00C28852F5C}"/>
              </a:ext>
            </a:extLst>
          </p:cNvPr>
          <p:cNvSpPr/>
          <p:nvPr/>
        </p:nvSpPr>
        <p:spPr>
          <a:xfrm rot="10800000">
            <a:off x="2284743" y="3199970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8DDEF1-3324-42F4-A9D6-C67B1E0A1A1C}"/>
              </a:ext>
            </a:extLst>
          </p:cNvPr>
          <p:cNvSpPr txBox="1"/>
          <p:nvPr/>
        </p:nvSpPr>
        <p:spPr>
          <a:xfrm>
            <a:off x="303727" y="5383558"/>
            <a:ext cx="403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Time Complexity: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O(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mn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6A24C-0666-488E-BF1F-C020AD99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7" y="796296"/>
            <a:ext cx="4117218" cy="895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512976-2587-4D03-8487-1552D3EED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56" y="2023240"/>
            <a:ext cx="4092893" cy="1165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8547E7-3F6A-4446-AD99-FB6DF600F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77" y="3504249"/>
            <a:ext cx="3894157" cy="1783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BE7FC6-3207-4C3F-9ED7-7B74B0A5E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509" y="2870563"/>
            <a:ext cx="4673805" cy="2267996"/>
          </a:xfrm>
          <a:prstGeom prst="rect">
            <a:avLst/>
          </a:prstGeom>
        </p:spPr>
      </p:pic>
      <p:sp>
        <p:nvSpPr>
          <p:cNvPr id="21" name="Arrow: Up 20">
            <a:extLst>
              <a:ext uri="{FF2B5EF4-FFF2-40B4-BE49-F238E27FC236}">
                <a16:creationId xmlns:a16="http://schemas.microsoft.com/office/drawing/2014/main" id="{9C5C5D1D-DF67-4CCB-ACF3-B2B715198EA7}"/>
              </a:ext>
            </a:extLst>
          </p:cNvPr>
          <p:cNvSpPr/>
          <p:nvPr/>
        </p:nvSpPr>
        <p:spPr>
          <a:xfrm rot="2821455">
            <a:off x="4334608" y="5117216"/>
            <a:ext cx="159597" cy="5009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7560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/>
        </p:nvSpPr>
        <p:spPr>
          <a:xfrm>
            <a:off x="586024" y="2875043"/>
            <a:ext cx="797195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THANK YOU</a:t>
            </a:r>
          </a:p>
        </p:txBody>
      </p:sp>
      <p:pic>
        <p:nvPicPr>
          <p:cNvPr id="3" name="Graphic 2" descr="Label">
            <a:extLst>
              <a:ext uri="{FF2B5EF4-FFF2-40B4-BE49-F238E27FC236}">
                <a16:creationId xmlns:a16="http://schemas.microsoft.com/office/drawing/2014/main" id="{31D99652-7E00-40F7-9533-3B2E521C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9021" y="3605182"/>
            <a:ext cx="541176" cy="541176"/>
          </a:xfrm>
          <a:prstGeom prst="rect">
            <a:avLst/>
          </a:prstGeom>
        </p:spPr>
      </p:pic>
      <p:sp>
        <p:nvSpPr>
          <p:cNvPr id="5" name="Google Shape;271;p17">
            <a:extLst>
              <a:ext uri="{FF2B5EF4-FFF2-40B4-BE49-F238E27FC236}">
                <a16:creationId xmlns:a16="http://schemas.microsoft.com/office/drawing/2014/main" id="{85592BF9-9500-4B58-8D24-1929C59166D1}"/>
              </a:ext>
            </a:extLst>
          </p:cNvPr>
          <p:cNvSpPr txBox="1"/>
          <p:nvPr/>
        </p:nvSpPr>
        <p:spPr>
          <a:xfrm>
            <a:off x="2640563" y="3590821"/>
            <a:ext cx="76093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: https://github.com/ee538/final-project-RudraxDave</a:t>
            </a:r>
          </a:p>
        </p:txBody>
      </p:sp>
      <p:sp>
        <p:nvSpPr>
          <p:cNvPr id="10" name="Google Shape;271;p17">
            <a:extLst>
              <a:ext uri="{FF2B5EF4-FFF2-40B4-BE49-F238E27FC236}">
                <a16:creationId xmlns:a16="http://schemas.microsoft.com/office/drawing/2014/main" id="{F7D0FD91-76C9-4A9D-A125-25A41F5D3A5C}"/>
              </a:ext>
            </a:extLst>
          </p:cNvPr>
          <p:cNvSpPr txBox="1"/>
          <p:nvPr/>
        </p:nvSpPr>
        <p:spPr>
          <a:xfrm>
            <a:off x="0" y="4823195"/>
            <a:ext cx="58645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 err="1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Linkedin</a:t>
            </a:r>
            <a:r>
              <a:rPr lang="en-IN" sz="18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: https://www.linkedin.com/in/rudrax-dave</a:t>
            </a:r>
          </a:p>
        </p:txBody>
      </p:sp>
      <p:sp>
        <p:nvSpPr>
          <p:cNvPr id="11" name="Google Shape;271;p17">
            <a:extLst>
              <a:ext uri="{FF2B5EF4-FFF2-40B4-BE49-F238E27FC236}">
                <a16:creationId xmlns:a16="http://schemas.microsoft.com/office/drawing/2014/main" id="{08D12D33-9B47-46D4-8481-48BADEB3852C}"/>
              </a:ext>
            </a:extLst>
          </p:cNvPr>
          <p:cNvSpPr txBox="1"/>
          <p:nvPr/>
        </p:nvSpPr>
        <p:spPr>
          <a:xfrm>
            <a:off x="492067" y="5169661"/>
            <a:ext cx="44649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 GitHub: https://github.com/RudraxDave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/>
        </p:nvSpPr>
        <p:spPr>
          <a:xfrm>
            <a:off x="1350600" y="288220"/>
            <a:ext cx="64428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Project</a:t>
            </a:r>
            <a:r>
              <a:rPr lang="en-IN" sz="3000" dirty="0"/>
              <a:t> </a:t>
            </a:r>
            <a:r>
              <a:rPr lang="en-IN" sz="3000" b="1" dirty="0"/>
              <a:t>Steps</a:t>
            </a:r>
            <a:r>
              <a:rPr lang="en-IN" sz="3000" dirty="0"/>
              <a:t> </a:t>
            </a:r>
            <a:endParaRPr sz="3000" dirty="0"/>
          </a:p>
        </p:txBody>
      </p:sp>
      <p:sp>
        <p:nvSpPr>
          <p:cNvPr id="37" name="Google Shape;37;p12"/>
          <p:cNvSpPr txBox="1"/>
          <p:nvPr/>
        </p:nvSpPr>
        <p:spPr>
          <a:xfrm>
            <a:off x="341250" y="934520"/>
            <a:ext cx="8461500" cy="526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latin typeface="+mj-lt"/>
              </a:rPr>
              <a:t>Implemented using these Steps- Functions: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+mj-lt"/>
              </a:rPr>
              <a:t>Autocomplete the location name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+mj-lt"/>
              </a:rPr>
              <a:t>Find the place's Coordinates and Check the Distance between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dirty="0">
                <a:latin typeface="+mj-lt"/>
              </a:rPr>
              <a:t>Calculate Shortest Path between two places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sv-SE" sz="2000" dirty="0">
                <a:latin typeface="+mj-lt"/>
              </a:rPr>
              <a:t>The Travelling Trojan Problem (AKA Travelling Salesman!)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dirty="0">
                <a:latin typeface="+mj-lt"/>
              </a:rPr>
              <a:t>Cycle Detection</a:t>
            </a:r>
            <a:endParaRPr sz="2000" dirty="0">
              <a:latin typeface="+mj-l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2000" dirty="0">
                <a:latin typeface="+mj-lt"/>
              </a:rPr>
              <a:t>Topological Sort</a:t>
            </a:r>
            <a:endParaRPr sz="2000" dirty="0">
              <a:latin typeface="+mj-l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2000" dirty="0">
                <a:latin typeface="+mj-lt"/>
              </a:rPr>
              <a:t>Find Nearby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2000" dirty="0">
                <a:latin typeface="+mj-lt"/>
              </a:rPr>
              <a:t>Comparison Between Runtimes of Separate Algorithms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IN" sz="2000" dirty="0">
                <a:latin typeface="+mj-lt"/>
              </a:rPr>
              <a:t>Creation of the Animated &amp; dynamic User Interface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endParaRPr sz="2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/>
        </p:nvSpPr>
        <p:spPr>
          <a:xfrm>
            <a:off x="630200" y="1718575"/>
            <a:ext cx="814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3"/>
          <p:cNvSpPr txBox="1"/>
          <p:nvPr/>
        </p:nvSpPr>
        <p:spPr>
          <a:xfrm>
            <a:off x="701800" y="1861750"/>
            <a:ext cx="784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3"/>
          <p:cNvSpPr txBox="1"/>
          <p:nvPr/>
        </p:nvSpPr>
        <p:spPr>
          <a:xfrm>
            <a:off x="701800" y="400552"/>
            <a:ext cx="74022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Some Major Algorithms Implemented and Learnt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533600" y="1508517"/>
            <a:ext cx="83397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Dijkstra algorithm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Bellman-Ford algorithm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Brute-force (i.e. generating all permutations, and returning the minimum)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Brute-force enhanced with early backtracking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2-opt Heuristic &amp; 3-opt (Tried)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Topological Sort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/>
        </p:nvSpPr>
        <p:spPr>
          <a:xfrm>
            <a:off x="630200" y="1718575"/>
            <a:ext cx="814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3"/>
          <p:cNvSpPr txBox="1"/>
          <p:nvPr/>
        </p:nvSpPr>
        <p:spPr>
          <a:xfrm>
            <a:off x="6590305" y="1155771"/>
            <a:ext cx="2116695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First UI which Pops Up in the Terminal when the program is executed</a:t>
            </a:r>
            <a:endParaRPr sz="2000" dirty="0"/>
          </a:p>
        </p:txBody>
      </p:sp>
      <p:sp>
        <p:nvSpPr>
          <p:cNvPr id="44" name="Google Shape;44;p13"/>
          <p:cNvSpPr txBox="1"/>
          <p:nvPr/>
        </p:nvSpPr>
        <p:spPr>
          <a:xfrm>
            <a:off x="701800" y="284107"/>
            <a:ext cx="740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UI Interface and How it Works: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279650" y="1131575"/>
            <a:ext cx="83397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1E790-5D1B-4BE5-BEFC-3FD37D3E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00" y="867193"/>
            <a:ext cx="6100216" cy="2554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71DDC-AD84-45CF-93A6-25210216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560" y="3434638"/>
            <a:ext cx="3348140" cy="2395248"/>
          </a:xfrm>
          <a:prstGeom prst="rect">
            <a:avLst/>
          </a:prstGeom>
        </p:spPr>
      </p:pic>
      <p:sp>
        <p:nvSpPr>
          <p:cNvPr id="11" name="Google Shape;45;p13">
            <a:extLst>
              <a:ext uri="{FF2B5EF4-FFF2-40B4-BE49-F238E27FC236}">
                <a16:creationId xmlns:a16="http://schemas.microsoft.com/office/drawing/2014/main" id="{A70D5A28-609C-462B-AB7B-32B537D384AA}"/>
              </a:ext>
            </a:extLst>
          </p:cNvPr>
          <p:cNvSpPr txBox="1"/>
          <p:nvPr/>
        </p:nvSpPr>
        <p:spPr>
          <a:xfrm>
            <a:off x="0" y="3892643"/>
            <a:ext cx="5262465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is the given MAP- Which we have to use for our functions and get required outputs.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 have to select the Number from 1 – 8 for the execution of desired functions</a:t>
            </a:r>
            <a:endParaRPr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EAC68-B78B-496C-B439-619B01D3A927}"/>
              </a:ext>
            </a:extLst>
          </p:cNvPr>
          <p:cNvSpPr txBox="1"/>
          <p:nvPr/>
        </p:nvSpPr>
        <p:spPr>
          <a:xfrm>
            <a:off x="2631232" y="3378129"/>
            <a:ext cx="195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Fig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1. Trojan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Map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</a:t>
            </a:r>
            <a:r>
              <a:rPr lang="fr-FR" dirty="0">
                <a:latin typeface="Gill Sans"/>
              </a:rPr>
              <a:t>UI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0BBD4-FB20-4B60-A1C3-4CB456432254}"/>
              </a:ext>
            </a:extLst>
          </p:cNvPr>
          <p:cNvSpPr txBox="1"/>
          <p:nvPr/>
        </p:nvSpPr>
        <p:spPr>
          <a:xfrm>
            <a:off x="6590305" y="3121223"/>
            <a:ext cx="2352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Fig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2. Trojan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Map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0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870900" y="254567"/>
            <a:ext cx="740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1:Autocomplete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4572000" y="1131575"/>
            <a:ext cx="4345222" cy="428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Auto-Complete the Location Name(AutoComplete Function)</a:t>
            </a:r>
            <a:endParaRPr lang="en-US" sz="2000" b="0" dirty="0">
              <a:effectLst/>
            </a:endParaRPr>
          </a:p>
          <a:p>
            <a:pPr marL="35560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Returns a list of possible locations based on the input if given a partial name, as prefix.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Merriweather Sans" panose="020B0604020202020204" pitchFamily="2" charset="0"/>
            </a:endParaRPr>
          </a:p>
          <a:p>
            <a:pPr marL="35560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The function is case insensitive.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Merriweather Sans" panose="020B0604020202020204" pitchFamily="2" charset="0"/>
            </a:endParaRPr>
          </a:p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Time Complexity: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O(n)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br>
              <a:rPr lang="en-IN" sz="2000" dirty="0"/>
            </a:br>
            <a:r>
              <a:rPr lang="en-IN" sz="2000" dirty="0"/>
              <a:t>We check if Nodes’ names contains search string as it’s prefix. In case it contains, we add this name to the result list.</a:t>
            </a:r>
          </a:p>
          <a:p>
            <a:r>
              <a:rPr lang="en-IN" sz="2000" dirty="0" err="1"/>
              <a:t>Eg.</a:t>
            </a:r>
            <a:r>
              <a:rPr lang="en-IN" sz="2000" dirty="0"/>
              <a:t>: </a:t>
            </a:r>
            <a:r>
              <a:rPr lang="en-IN" sz="2000" dirty="0" err="1"/>
              <a:t>Sh</a:t>
            </a:r>
            <a:r>
              <a:rPr lang="en-IN" sz="2000" dirty="0"/>
              <a:t> -&gt; Shell, Shall Gas</a:t>
            </a:r>
            <a:endParaRPr sz="2000"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B6652-5776-43F2-B004-72A61084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7" y="1396781"/>
            <a:ext cx="4345221" cy="792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55312-8970-4BEA-AC3E-4D165BBC7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0" y="2505797"/>
            <a:ext cx="4326348" cy="853666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23B08F44-E7C3-4E36-9EA6-4FBBEBABB20F}"/>
              </a:ext>
            </a:extLst>
          </p:cNvPr>
          <p:cNvSpPr/>
          <p:nvPr/>
        </p:nvSpPr>
        <p:spPr>
          <a:xfrm rot="10800000">
            <a:off x="2324639" y="2206509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7C6EAB4-E448-4DE0-83A0-84DEB7BD8B4A}"/>
              </a:ext>
            </a:extLst>
          </p:cNvPr>
          <p:cNvSpPr/>
          <p:nvPr/>
        </p:nvSpPr>
        <p:spPr>
          <a:xfrm rot="10800000">
            <a:off x="2324638" y="3384102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4B31A2-8309-4872-B699-AB706ED0C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9" y="3719582"/>
            <a:ext cx="4326348" cy="10901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C2C629-258D-4746-B9FC-B21EC00806BA}"/>
              </a:ext>
            </a:extLst>
          </p:cNvPr>
          <p:cNvSpPr txBox="1"/>
          <p:nvPr/>
        </p:nvSpPr>
        <p:spPr>
          <a:xfrm>
            <a:off x="663327" y="4787230"/>
            <a:ext cx="3303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Fig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</a:t>
            </a:r>
            <a:r>
              <a:rPr lang="fr-FR" dirty="0">
                <a:latin typeface="Gill Sans"/>
              </a:rPr>
              <a:t>3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.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Autocomplete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Function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827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852027" y="247272"/>
            <a:ext cx="740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2_1:GetPosition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4609584" y="893572"/>
            <a:ext cx="4345222" cy="2810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Find Location Coordinates in Map 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GetPosition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 Function)</a:t>
            </a:r>
          </a:p>
          <a:p>
            <a:pPr marL="355600" algn="just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Gives the Latitude and Longitude of the input location </a:t>
            </a:r>
          </a:p>
          <a:p>
            <a:pPr marL="355600" algn="just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Implemented getter functions to get Latitude, Longitude of the node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utilised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them to get a position for the given node.</a:t>
            </a:r>
            <a:br>
              <a:rPr lang="en-IN" sz="2000" dirty="0"/>
            </a:br>
            <a:endParaRPr sz="2000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23B08F44-E7C3-4E36-9EA6-4FBBEBABB20F}"/>
              </a:ext>
            </a:extLst>
          </p:cNvPr>
          <p:cNvSpPr/>
          <p:nvPr/>
        </p:nvSpPr>
        <p:spPr>
          <a:xfrm rot="10800000">
            <a:off x="2324638" y="1842917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7C6EAB4-E448-4DE0-83A0-84DEB7BD8B4A}"/>
              </a:ext>
            </a:extLst>
          </p:cNvPr>
          <p:cNvSpPr/>
          <p:nvPr/>
        </p:nvSpPr>
        <p:spPr>
          <a:xfrm rot="10800000">
            <a:off x="2324638" y="2981264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2C629-258D-4746-B9FC-B21EC00806BA}"/>
              </a:ext>
            </a:extLst>
          </p:cNvPr>
          <p:cNvSpPr txBox="1"/>
          <p:nvPr/>
        </p:nvSpPr>
        <p:spPr>
          <a:xfrm>
            <a:off x="995087" y="4557624"/>
            <a:ext cx="3303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Fig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4. </a:t>
            </a:r>
            <a:r>
              <a:rPr lang="fr-FR" dirty="0" err="1">
                <a:latin typeface="Gill Sans"/>
              </a:rPr>
              <a:t>GetPosition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Function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F442B-6498-4DB9-8B21-5972CBA86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0" y="893846"/>
            <a:ext cx="4343905" cy="90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9385BB-6CA9-4569-9432-D6B30D801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94" y="2179808"/>
            <a:ext cx="4343906" cy="772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E920E-A9DA-4969-8A1F-57B0682BE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80" y="3336396"/>
            <a:ext cx="4343905" cy="1269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05FAA9-2403-4CE2-9AC5-2D259D3455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7" t="15795" r="25027" b="12642"/>
          <a:stretch/>
        </p:blipFill>
        <p:spPr>
          <a:xfrm>
            <a:off x="5758303" y="3114858"/>
            <a:ext cx="2248678" cy="2612256"/>
          </a:xfrm>
          <a:prstGeom prst="rect">
            <a:avLst/>
          </a:prstGeom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1666FB93-2F6A-4F0B-BC15-5568FB2D56F8}"/>
              </a:ext>
            </a:extLst>
          </p:cNvPr>
          <p:cNvSpPr/>
          <p:nvPr/>
        </p:nvSpPr>
        <p:spPr>
          <a:xfrm flipV="1">
            <a:off x="4365114" y="4670844"/>
            <a:ext cx="488939" cy="39134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67BE84-3DCB-4C23-8C86-2586A24A4482}"/>
              </a:ext>
            </a:extLst>
          </p:cNvPr>
          <p:cNvSpPr txBox="1"/>
          <p:nvPr/>
        </p:nvSpPr>
        <p:spPr>
          <a:xfrm>
            <a:off x="-9069" y="4817528"/>
            <a:ext cx="4207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algn="ctr" fontAlgn="base">
              <a:spcBef>
                <a:spcPts val="400"/>
              </a:spcBef>
            </a:pPr>
            <a:r>
              <a:rPr lang="en-US" sz="1800" dirty="0">
                <a:latin typeface="Helvetica Neue"/>
              </a:rPr>
              <a:t>Case sensitive &amp; Plots with Red Dot on the </a:t>
            </a:r>
            <a:r>
              <a:rPr lang="en-US" sz="1800" dirty="0" err="1">
                <a:latin typeface="Helvetica Neue"/>
              </a:rPr>
              <a:t>TrojanMap</a:t>
            </a:r>
            <a:r>
              <a:rPr lang="en-US" sz="1800" dirty="0">
                <a:latin typeface="Helvetica Neue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Helvetica Neue"/>
            </a:endParaRPr>
          </a:p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Time Complexity: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O(n)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en-US" sz="1800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5C1D05DE-53DB-40FA-AD84-5C40D3BE352C}"/>
              </a:ext>
            </a:extLst>
          </p:cNvPr>
          <p:cNvSpPr/>
          <p:nvPr/>
        </p:nvSpPr>
        <p:spPr>
          <a:xfrm rot="8758046">
            <a:off x="7907598" y="3557842"/>
            <a:ext cx="78260" cy="8385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78882C-91A3-4B8A-908F-0B5E6A4852BE}"/>
              </a:ext>
            </a:extLst>
          </p:cNvPr>
          <p:cNvSpPr txBox="1"/>
          <p:nvPr/>
        </p:nvSpPr>
        <p:spPr>
          <a:xfrm>
            <a:off x="8140960" y="4267097"/>
            <a:ext cx="5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"/>
              </a:rPr>
              <a:t>KFC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3627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852027" y="247272"/>
            <a:ext cx="740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2_2: Edit Distance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4609584" y="893572"/>
            <a:ext cx="4345222" cy="429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algn="just" rtl="0" fontAlgn="base">
              <a:spcBef>
                <a:spcPts val="40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Check the Edit Distance between two locations 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EditDistance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 Function) </a:t>
            </a:r>
          </a:p>
          <a:p>
            <a:pPr marL="355600"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Checks if the input location exists in the map and if not present determines if the input can be replaced with a similar named location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marL="355600"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Considers operations like insert, delete and replacing characters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marL="355600" algn="just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Calculates distance using dynamic programming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Time Complexity: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O(n)</a:t>
            </a:r>
            <a:br>
              <a:rPr lang="en-IN" sz="2000" dirty="0"/>
            </a:br>
            <a:endParaRPr sz="2000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23B08F44-E7C3-4E36-9EA6-4FBBEBABB20F}"/>
              </a:ext>
            </a:extLst>
          </p:cNvPr>
          <p:cNvSpPr/>
          <p:nvPr/>
        </p:nvSpPr>
        <p:spPr>
          <a:xfrm rot="10800000">
            <a:off x="2324638" y="1842917"/>
            <a:ext cx="130628" cy="293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F442B-6498-4DB9-8B21-5972CBA86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0" y="893846"/>
            <a:ext cx="4343905" cy="905679"/>
          </a:xfrm>
          <a:prstGeom prst="rect">
            <a:avLst/>
          </a:prstGeom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1666FB93-2F6A-4F0B-BC15-5568FB2D56F8}"/>
              </a:ext>
            </a:extLst>
          </p:cNvPr>
          <p:cNvSpPr/>
          <p:nvPr/>
        </p:nvSpPr>
        <p:spPr>
          <a:xfrm flipV="1">
            <a:off x="333782" y="3901127"/>
            <a:ext cx="319362" cy="9974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C1819-3014-424A-8AA8-1DE06531A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0" y="2166429"/>
            <a:ext cx="4343905" cy="1563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F693C-6608-4247-B5BA-558999E8C4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687" b="40293"/>
          <a:stretch/>
        </p:blipFill>
        <p:spPr>
          <a:xfrm>
            <a:off x="749366" y="3759909"/>
            <a:ext cx="1981439" cy="1991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727B3D-1A1E-4DD0-9F9A-C8E977DE0FB8}"/>
              </a:ext>
            </a:extLst>
          </p:cNvPr>
          <p:cNvSpPr txBox="1"/>
          <p:nvPr/>
        </p:nvSpPr>
        <p:spPr>
          <a:xfrm>
            <a:off x="2769704" y="3901127"/>
            <a:ext cx="17266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Fig 5.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ill Sans"/>
              </a:rPr>
              <a:t>EditDistance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 &amp; Finding Closest 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ill Sans"/>
              </a:rPr>
              <a:t>Name Functionality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9571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852027" y="247272"/>
            <a:ext cx="74022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Implementing Step 3: Shortest Path Algorithms</a:t>
            </a:r>
            <a:endParaRPr sz="3000" b="1" dirty="0"/>
          </a:p>
        </p:txBody>
      </p:sp>
      <p:sp>
        <p:nvSpPr>
          <p:cNvPr id="45" name="Google Shape;45;p13"/>
          <p:cNvSpPr txBox="1"/>
          <p:nvPr/>
        </p:nvSpPr>
        <p:spPr>
          <a:xfrm>
            <a:off x="278448" y="1354060"/>
            <a:ext cx="8587103" cy="437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dirty="0" err="1"/>
              <a:t>CalculateShortestPath</a:t>
            </a:r>
            <a:r>
              <a:rPr lang="en-IN" sz="1800" b="1" dirty="0"/>
              <a:t> between two places using 2 Algorithms:</a:t>
            </a: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N" sz="1800" dirty="0"/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IN" sz="1800" b="1" dirty="0"/>
              <a:t>1. </a:t>
            </a:r>
            <a:r>
              <a:rPr lang="en-IN" sz="1800" b="1" dirty="0" err="1"/>
              <a:t>Djikstra</a:t>
            </a:r>
            <a:r>
              <a:rPr lang="en-IN" sz="1800" b="1" dirty="0"/>
              <a:t> algorithm:</a:t>
            </a:r>
            <a:endParaRPr lang="en-IN" sz="1800" b="1" i="0" u="none" strike="noStrike" dirty="0">
              <a:solidFill>
                <a:srgbClr val="000000"/>
              </a:solidFill>
              <a:effectLst/>
              <a:latin typeface="Helvetica Neue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Implemented using priority queue by visiting all the unvisited nodes and calculating shortest distance of the unvisited node N from the starting node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While going from the unvisited node N to another node further in the graph, it updates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neighbours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If the distance is shorter than the previous path then the updated node is pushed to the priority queue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Priority queue stores the distance value for every node using the concept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/>
              </a:rPr>
              <a:t>minHeap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If a path does not exist it will return an empty vector.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erriweather Sans" pitchFamily="2" charset="0"/>
            </a:endParaRPr>
          </a:p>
          <a:p>
            <a:pPr algn="just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/>
              </a:rPr>
              <a:t>Time Complexity: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elvetica Neue"/>
              </a:rPr>
              <a:t>O(Vlog(E)) V = vertices, E = Edges in the Graph</a:t>
            </a:r>
            <a:br>
              <a:rPr lang="en-IN" sz="2000" dirty="0"/>
            </a:b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58931709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1344</Words>
  <Application>Microsoft Office PowerPoint</Application>
  <PresentationFormat>On-screen Show (4:3)</PresentationFormat>
  <Paragraphs>142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Gill Sans</vt:lpstr>
      <vt:lpstr>Helvetica Neue</vt:lpstr>
      <vt:lpstr>Merriweather Sans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Sarda</dc:creator>
  <cp:lastModifiedBy>Rudrax Dave</cp:lastModifiedBy>
  <cp:revision>4</cp:revision>
  <dcterms:modified xsi:type="dcterms:W3CDTF">2022-04-30T01:38:09Z</dcterms:modified>
</cp:coreProperties>
</file>